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hw8mMOfFJAqyPIhuIeB5ArWbLP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8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8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3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" name="Google Shape;21;p2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Processamento de Dados Massivos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Aula 07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Processamento de Streaming de Dados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Alexandre Roriz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alexandre.roriz@iesb.edu.br</a:t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488175" y="374975"/>
            <a:ext cx="766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Requisitos para um Processamento de Streaming [1]</a:t>
            </a:r>
            <a:endParaRPr b="1" i="0" sz="38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0"/>
          <p:cNvSpPr txBox="1"/>
          <p:nvPr/>
        </p:nvSpPr>
        <p:spPr>
          <a:xfrm>
            <a:off x="749950" y="2106250"/>
            <a:ext cx="7725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8 características que devem possuir um sistema que efetue o processamento de dados em streaming: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Manter os dados em movimento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De forma a obter baixa latência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Sem ter a necessidade de executar operações de armazenamento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Utilização de SQL (StreamSQL)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544775" y="4726075"/>
            <a:ext cx="6558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[1] Fonte: https://cs.brown.edu/~ugur/8rulesSigRec.pdf</a:t>
            </a:r>
            <a:endParaRPr b="0" i="0" sz="14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1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488175" y="374975"/>
            <a:ext cx="766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Requisitos para um Processamento de Streaming [1]</a:t>
            </a:r>
            <a:endParaRPr b="1" i="0" sz="38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749950" y="2106250"/>
            <a:ext cx="7725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8 características que devem possuir um sistema que efetue o processamento de dados em streaming (cont):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Resiliência do stream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Gerar resultados previsíveis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Integrar dados armazenados e em streaming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Comparação dos dados atuais em streaming com dados históricos.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Entre outras coisas, busca prevenir fraudes.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544775" y="4726075"/>
            <a:ext cx="6558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[1] Fonte: https://cs.brown.edu/~ugur/8rulesSigRec.pdf</a:t>
            </a:r>
            <a:endParaRPr b="0" i="0" sz="14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488175" y="374975"/>
            <a:ext cx="766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Requisitos para um Processamento de Streaming [1]</a:t>
            </a:r>
            <a:endParaRPr b="1" i="0" sz="38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749950" y="2106250"/>
            <a:ext cx="7725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8 características que devem possuir um sistema que efetue o processamento de dados em streaming (cont):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Garantir a segurança e disponibilidade dos dados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Particionar e escalar aplicações automaticamente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Processar e responder instantaneamente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2"/>
          <p:cNvSpPr txBox="1"/>
          <p:nvPr/>
        </p:nvSpPr>
        <p:spPr>
          <a:xfrm>
            <a:off x="544775" y="4726075"/>
            <a:ext cx="6558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[1] Fonte: https://cs.brown.edu/~ugur/8rulesSigRec.pdf</a:t>
            </a:r>
            <a:endParaRPr b="0" i="0" sz="14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Modelo de 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275" y="1744250"/>
            <a:ext cx="3721450" cy="300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/>
          <p:nvPr/>
        </p:nvSpPr>
        <p:spPr>
          <a:xfrm>
            <a:off x="3012600" y="4675075"/>
            <a:ext cx="70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Fonte: http://www.mmds.org/mmds/v2.1/ch04-streams1.pdf</a:t>
            </a:r>
            <a:endParaRPr b="0" i="0" sz="1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665050" y="14999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Um desafio inerente ao processamento de dados em streaming é o caráter ilimitado quanto ao tamanho... Infinito.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Seria necessário memória proporcional para o processamento integral…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 mesmo que a limitação de hardware não existisse, esse processamento impactaria na latência do sistema...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 saída é abrir mão dos resultados exatos e produzir resultados aproximados que sejam de qualidade aceitável.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665050" y="14999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3 técnicas utilizadas com esse objetivo são: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Janelas Deslizantes (</a:t>
            </a:r>
            <a:r>
              <a:rPr b="0" i="1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sliding windows</a:t>
            </a: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Amostragem de eventos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Buffering batch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665050" y="14999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Janelas Deslizantes (</a:t>
            </a:r>
            <a:r>
              <a:rPr b="0" i="1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sliding windows</a:t>
            </a: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25" y="2479650"/>
            <a:ext cx="83820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65050" y="12713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Janelas Deslizantes (</a:t>
            </a:r>
            <a:r>
              <a:rPr b="0" i="1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sliding windows</a:t>
            </a: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Consiste em utilizar apenas a parte mais recente dos dados, sendo possível definir o seu tamanho (janela) através de uma medida temporal ou por um número de mensagens.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Por exemplo, apenas considerar os dados dos últimos quatro dias ou as últimas cem mil mensagens.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Como as aplicações de streaming do mundo real dão mais importância aos dados atuais, esta técnica não é vista como uma aproximação, mas como uma resposta exata.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665050" y="14999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Amostragem (</a:t>
            </a:r>
            <a:r>
              <a:rPr b="0" i="1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sampling</a:t>
            </a: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Dada a impossibilidade de processar todos os dados, uma vez que estes chegam mais rápido do que podem ser processados, a técnica consiste em ignorar alguns dados, gerando uma resposta aproximada.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 tamanho da amostra considerada deve levar em conta o impacto sobre o processamento contínuo (eventual latência) e uma representatividade que mitigue o erro introduzido.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Técnicas de Processamento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665050" y="14999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Buffering batch</a:t>
            </a:r>
            <a:endParaRPr b="0" i="1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À medida que as mensagens vão chegando, vão sendo armazenadas em buffer e a resposta à query é computada periodicamente.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Os resultados podem ser considerados aproximados uma vez que não retratam dados atuais, no entanto são considerados resultados precisos uma vez que não são excluídas mensagens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Roteiro</a:t>
            </a:r>
            <a:endParaRPr/>
          </a:p>
        </p:txBody>
      </p:sp>
      <p:sp>
        <p:nvSpPr>
          <p:cNvPr id="66" name="Google Shape;66;p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Motivação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requisitos para um sistema de streaming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Técnicas de processamento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Aplicações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Algumas arquiteturas e componentes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Experimentos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Aplicações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615525" y="13301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Minerar streams de utilização de sistema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Google deseja conhecer quais consultas estão mais frequentes hoje que ontem.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Minerar clicks 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Yahoo deseja saber quais das suas páginas tiveram quantidade de clicks fora do normal na última hora.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Aplicações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15525" y="1330100"/>
            <a:ext cx="7655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Minerar publicações em redes sociais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Twitter descobrir que um assunto é trending topic.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Sensores de rede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Sensores espalhados enviam sinais para uma consolidação central.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Monitoração de tráfego de pacotes IP 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Arquitetura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2299825" y="2430150"/>
            <a:ext cx="849000" cy="56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Aplicações</a:t>
            </a:r>
            <a:endParaRPr b="0" i="0" sz="13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400" y="2245550"/>
            <a:ext cx="1634325" cy="1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 rot="-2312">
            <a:off x="1802611" y="2617646"/>
            <a:ext cx="446100" cy="191100"/>
          </a:xfrm>
          <a:prstGeom prst="rightArrow">
            <a:avLst>
              <a:gd fmla="val 50000" name="adj1"/>
              <a:gd fmla="val 553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 rot="-2312">
            <a:off x="3247536" y="2617646"/>
            <a:ext cx="446100" cy="191100"/>
          </a:xfrm>
          <a:prstGeom prst="rightArrow">
            <a:avLst>
              <a:gd fmla="val 50000" name="adj1"/>
              <a:gd fmla="val 553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3753450" y="1899925"/>
            <a:ext cx="2067300" cy="1658700"/>
          </a:xfrm>
          <a:prstGeom prst="rect">
            <a:avLst/>
          </a:prstGeom>
          <a:solidFill>
            <a:srgbClr val="FF0000">
              <a:alpha val="941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1150" y="2108675"/>
            <a:ext cx="1132200" cy="5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3972775" y="1606600"/>
            <a:ext cx="1712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Serviço de Messageria</a:t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1150" y="2674775"/>
            <a:ext cx="805025" cy="8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4699350" y="3226475"/>
            <a:ext cx="17121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RabbitMQ</a:t>
            </a:r>
            <a:endParaRPr b="0" i="0" sz="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7275" y="2621700"/>
            <a:ext cx="1309325" cy="4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/>
          <p:nvPr/>
        </p:nvSpPr>
        <p:spPr>
          <a:xfrm rot="-2312">
            <a:off x="5961886" y="2633721"/>
            <a:ext cx="446100" cy="191100"/>
          </a:xfrm>
          <a:prstGeom prst="rightArrow">
            <a:avLst>
              <a:gd fmla="val 50000" name="adj1"/>
              <a:gd fmla="val 553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6605800" y="1883850"/>
            <a:ext cx="2067300" cy="1658700"/>
          </a:xfrm>
          <a:prstGeom prst="rect">
            <a:avLst/>
          </a:prstGeom>
          <a:solidFill>
            <a:srgbClr val="FF0000">
              <a:alpha val="941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6686075" y="1606600"/>
            <a:ext cx="20673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48900" y="2108675"/>
            <a:ext cx="1089200" cy="3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6600" y="2571750"/>
            <a:ext cx="1181698" cy="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237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0" y="-31237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Kafka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84350" y="1350450"/>
            <a:ext cx="7326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 Apache Kafka é um sistema de mensagens usado para criar aplicações de streaming, ou seja, aquelas com fluxo de dados contínuo.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Criado originalmente pelo LinkedIn, o Kafka é baseado em logs, algumas vez chamado de write-ahead logs, commit logs ou até mesmo transaction logs.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Basicamente, o Kafka é um intermediário que coleta os dados da fonte e entrega para uma aplicação que consumirá esses dados.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Spark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238" y="1595000"/>
            <a:ext cx="60293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382050" y="1429150"/>
            <a:ext cx="8072400" cy="3134100"/>
          </a:xfrm>
          <a:prstGeom prst="rect">
            <a:avLst/>
          </a:prstGeom>
          <a:solidFill>
            <a:srgbClr val="9C8D71">
              <a:alpha val="56078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Spark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00" y="1567976"/>
            <a:ext cx="7848300" cy="287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7075" y="-7075"/>
            <a:ext cx="9144000" cy="5143500"/>
          </a:xfrm>
          <a:prstGeom prst="rect">
            <a:avLst/>
          </a:prstGeom>
          <a:solidFill>
            <a:srgbClr val="00A5FF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>
            <p:ph type="title"/>
          </p:nvPr>
        </p:nvSpPr>
        <p:spPr>
          <a:xfrm>
            <a:off x="5046025" y="4145225"/>
            <a:ext cx="48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200">
                <a:solidFill>
                  <a:srgbClr val="FFD966"/>
                </a:solidFill>
              </a:rPr>
              <a:t>Processamento de Streaming</a:t>
            </a:r>
            <a:endParaRPr sz="4200">
              <a:solidFill>
                <a:srgbClr val="FFD96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544775" y="2738000"/>
            <a:ext cx="58722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488175" y="1953750"/>
            <a:ext cx="44361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 que seria um streaming de dados???</a:t>
            </a:r>
            <a:endParaRPr b="1" i="0" sz="25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Por que processá-lo???</a:t>
            </a:r>
            <a:endParaRPr b="1" i="0" sz="25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150" y="1056125"/>
            <a:ext cx="4087375" cy="40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615525" y="1404100"/>
            <a:ext cx="80019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 valor do dado ao negócio (insights) deriva do processamento dos dados..</a:t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Em algumas situações esse processamento precisa ser feito de forma imediata, sob a pena de perda de valor para a ação.</a:t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 processamento de streaming busca atender a essa necessidade, entregar a resposta no tempo necessário para que o valor da informação seja preservado.</a:t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0" y="4202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763" y="2038300"/>
            <a:ext cx="67341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/>
          <p:nvPr/>
        </p:nvSpPr>
        <p:spPr>
          <a:xfrm>
            <a:off x="907775" y="4552900"/>
            <a:ext cx="70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Fonte: https://towardsdatascience.com/introduction-to-stream-processing-5a6db310f1b4</a:t>
            </a:r>
            <a:endParaRPr b="0" i="0" sz="1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445725" y="1436225"/>
            <a:ext cx="7196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Forma convencional de processamento de dados em batch (lote):</a:t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100" y="1668550"/>
            <a:ext cx="6487925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/>
          <p:nvPr/>
        </p:nvSpPr>
        <p:spPr>
          <a:xfrm>
            <a:off x="1072425" y="4538750"/>
            <a:ext cx="70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Fonte: https://towardsdatascience.com/introduction-to-stream-processing-5a6db310f1b4</a:t>
            </a:r>
            <a:endParaRPr b="0" i="0" sz="1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7"/>
          <p:cNvSpPr txBox="1"/>
          <p:nvPr/>
        </p:nvSpPr>
        <p:spPr>
          <a:xfrm>
            <a:off x="410350" y="1167375"/>
            <a:ext cx="6233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Forma característica de processamento de streaming:</a:t>
            </a:r>
            <a:endParaRPr b="1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749950" y="1344250"/>
            <a:ext cx="63321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Razões para adotar o processamento de streaming: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Dados que vem naturalmente de uma fonte contínua de eventos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Sinais de sensores;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Tráfego web;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○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Monitoramento de operações, etc.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4175"/>
            <a:ext cx="9144000" cy="5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0" y="-34175"/>
            <a:ext cx="9144000" cy="5205900"/>
          </a:xfrm>
          <a:prstGeom prst="rect">
            <a:avLst/>
          </a:prstGeom>
          <a:solidFill>
            <a:srgbClr val="BBBFBF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488175" y="374975"/>
            <a:ext cx="6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Processamento de Streaming</a:t>
            </a:r>
            <a:endParaRPr b="1" i="0" sz="4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749950" y="1191850"/>
            <a:ext cx="77259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Razões para adotar o processamento de streaming (cont,):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No processamento em batch os dados são acumulados para então serem processados, o processamento de streaming </a:t>
            </a:r>
            <a:r>
              <a:rPr b="1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distribui o processamento</a:t>
            </a: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ao longo do tempo, reduzindo a necessidade de hardware mais pesado.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Algumas situações o dado a ser processado é grande o bastante para inviabilizar seu armazenamento.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swald"/>
              <a:buChar char="●"/>
            </a:pPr>
            <a:r>
              <a:rPr b="0" i="0" lang="en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Quantidade crescente de dados com a natureza de streaming com o advento da IoT.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